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886" r:id="rId2"/>
    <p:sldId id="531" r:id="rId3"/>
    <p:sldId id="526" r:id="rId4"/>
    <p:sldId id="521" r:id="rId5"/>
    <p:sldId id="522" r:id="rId6"/>
    <p:sldId id="523" r:id="rId7"/>
    <p:sldId id="525" r:id="rId8"/>
    <p:sldId id="527" r:id="rId9"/>
    <p:sldId id="528" r:id="rId10"/>
    <p:sldId id="771" r:id="rId11"/>
    <p:sldId id="779" r:id="rId12"/>
    <p:sldId id="783" r:id="rId13"/>
    <p:sldId id="775" r:id="rId14"/>
    <p:sldId id="776" r:id="rId15"/>
    <p:sldId id="534" r:id="rId16"/>
    <p:sldId id="533" r:id="rId17"/>
    <p:sldId id="564" r:id="rId18"/>
    <p:sldId id="537" r:id="rId19"/>
    <p:sldId id="538" r:id="rId20"/>
    <p:sldId id="539" r:id="rId21"/>
    <p:sldId id="540" r:id="rId22"/>
    <p:sldId id="542" r:id="rId23"/>
    <p:sldId id="560" r:id="rId24"/>
    <p:sldId id="543" r:id="rId25"/>
    <p:sldId id="544" r:id="rId26"/>
    <p:sldId id="553" r:id="rId27"/>
    <p:sldId id="558" r:id="rId28"/>
    <p:sldId id="554" r:id="rId29"/>
    <p:sldId id="555" r:id="rId30"/>
    <p:sldId id="557" r:id="rId31"/>
    <p:sldId id="565" r:id="rId32"/>
    <p:sldId id="566" r:id="rId33"/>
    <p:sldId id="593" r:id="rId34"/>
    <p:sldId id="567" r:id="rId35"/>
    <p:sldId id="568" r:id="rId36"/>
    <p:sldId id="569" r:id="rId37"/>
    <p:sldId id="570" r:id="rId38"/>
    <p:sldId id="571" r:id="rId39"/>
    <p:sldId id="573" r:id="rId40"/>
    <p:sldId id="582" r:id="rId41"/>
    <p:sldId id="584" r:id="rId4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CBEDEA"/>
    <a:srgbClr val="A7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DC256F-C2F0-48EC-8F30-4497D6298C1D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CC6E53-E17F-43A0-B71A-BA5C391C15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illegal immigration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244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http://en.wikipedia.org/wiki/HMS_St_Austell_Bay_(K634)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http://en.wikipedia.org/wiki/HMS_St_Austell_Bay_(K634)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http://en.wikipedia.org/wiki/HMS_St_Austell_Bay_(K634)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Hedgehog_anti-submarine_mortar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en.wikipedia.org/wiki/File:20mm_gun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sea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4608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he-IL" sz="2400" b="1" dirty="0" smtClean="0">
                <a:solidFill>
                  <a:srgbClr val="FF0000"/>
                </a:solidFill>
              </a:rPr>
              <a:t>Royal Navy</a:t>
            </a:r>
            <a:r>
              <a:rPr lang="en-US" sz="2400" b="1" dirty="0" smtClean="0">
                <a:solidFill>
                  <a:srgbClr val="FF0000"/>
                </a:solidFill>
              </a:rPr>
              <a:t> - Palestine P</a:t>
            </a:r>
            <a:r>
              <a:rPr lang="he-IL" sz="2400" b="1" dirty="0" smtClean="0">
                <a:solidFill>
                  <a:srgbClr val="FF0000"/>
                </a:solidFill>
              </a:rPr>
              <a:t>atrol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Of  the Mediterranean Fleet 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093296"/>
            <a:ext cx="40324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ערך: דב בן-שי </a:t>
            </a:r>
          </a:p>
          <a:p>
            <a:r>
              <a:rPr lang="he-IL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חלק ד</a:t>
            </a:r>
            <a:endParaRPr lang="he-IL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76672"/>
            <a:ext cx="5112568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אֳנִיּוֹת </a:t>
            </a:r>
            <a:r>
              <a:rPr lang="he-IL" sz="54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ציד</a:t>
            </a:r>
            <a:r>
              <a:rPr lang="he-IL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ואניות גרוש  </a:t>
            </a:r>
          </a:p>
          <a:p>
            <a:pPr algn="ctr"/>
            <a:endParaRPr lang="he-IL" sz="10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של אֳנִיּוֹת מעפילים </a:t>
            </a:r>
            <a:r>
              <a:rPr lang="he-IL" sz="4400" b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1945 - 1948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852936"/>
            <a:ext cx="5472608" cy="132343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err="1" smtClean="0">
                <a:solidFill>
                  <a:srgbClr val="FF0000"/>
                </a:solidFill>
              </a:rPr>
              <a:t>Maapilim</a:t>
            </a:r>
            <a:r>
              <a:rPr lang="en-US" sz="4000" b="1" dirty="0" smtClean="0">
                <a:solidFill>
                  <a:srgbClr val="FF0000"/>
                </a:solidFill>
              </a:rPr>
              <a:t> ship’s hunters</a:t>
            </a:r>
          </a:p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&amp; deportation ships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דגל הצי הבריטי 1900 - 191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22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Skipjack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  <p:pic>
        <p:nvPicPr>
          <p:cNvPr id="5" name="תמונה 4" descr="Skipjack tu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6672"/>
            <a:ext cx="1511808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11521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Skipjack tuna</a:t>
            </a:r>
            <a:endParaRPr lang="he-I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48680"/>
            <a:ext cx="14401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צופן / הצפנה 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772816"/>
            <a:ext cx="612068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שולת מוקשים   </a:t>
            </a:r>
            <a:r>
              <a:rPr lang="en-US" dirty="0" smtClean="0"/>
              <a:t>Minesweeper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err="1" smtClean="0"/>
              <a:t>Algerine</a:t>
            </a:r>
            <a:endParaRPr lang="en-US" dirty="0" smtClean="0"/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 </a:t>
            </a:r>
            <a:r>
              <a:rPr lang="en-GB" b="1" dirty="0" smtClean="0"/>
              <a:t>J 300</a:t>
            </a:r>
            <a:endParaRPr lang="he-IL" dirty="0" smtClean="0"/>
          </a:p>
          <a:p>
            <a:r>
              <a:rPr lang="he-IL" dirty="0" smtClean="0"/>
              <a:t>ההזמנה לבנות אותה התבצעה ב- 9 דצמבר 1941.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Toronto Shipbuilding Ltd. (Toronto, Ontario, Canada) 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19 נובמבר 1942</a:t>
            </a:r>
            <a:r>
              <a:rPr lang="he-IL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he-IL" dirty="0" smtClean="0"/>
              <a:t>הבנייה הושלמה: 4 יולי 1943. </a:t>
            </a:r>
          </a:p>
          <a:p>
            <a:r>
              <a:rPr lang="he-IL" dirty="0" smtClean="0"/>
              <a:t>אורך: 225 רגל                  77.72 מ '  </a:t>
            </a:r>
            <a:br>
              <a:rPr lang="he-IL" dirty="0" smtClean="0"/>
            </a:br>
            <a:r>
              <a:rPr lang="he-IL" dirty="0" smtClean="0"/>
              <a:t>רוחב: 35 רגל                    10.82 מ '</a:t>
            </a:r>
            <a:br>
              <a:rPr lang="he-IL" dirty="0" smtClean="0"/>
            </a:br>
            <a:r>
              <a:rPr lang="he-IL" dirty="0" smtClean="0"/>
              <a:t>שקיעה: 8 רגל ו- 6 </a:t>
            </a:r>
            <a:r>
              <a:rPr lang="he-IL" dirty="0" err="1" smtClean="0"/>
              <a:t>אינטץ</a:t>
            </a:r>
            <a:r>
              <a:rPr lang="he-IL" dirty="0" smtClean="0"/>
              <a:t>'    3.50 מ' </a:t>
            </a:r>
            <a:br>
              <a:rPr lang="he-IL" dirty="0" smtClean="0"/>
            </a:br>
            <a:r>
              <a:rPr lang="he-IL" dirty="0" smtClean="0"/>
              <a:t>תפוסה רגילה: 1040 טון   תפוסה מלאה: 1335 טון</a:t>
            </a:r>
          </a:p>
          <a:p>
            <a:r>
              <a:rPr lang="he-IL" dirty="0" smtClean="0"/>
              <a:t>מהירות: 16.5 קשרים  </a:t>
            </a:r>
          </a:p>
          <a:p>
            <a:r>
              <a:rPr lang="he-IL" dirty="0" smtClean="0"/>
              <a:t>צוות:  104, 135 מלחים   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517232"/>
            <a:ext cx="28083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HMS Skipjack (J 300)</a:t>
            </a:r>
            <a:br>
              <a:rPr lang="en-US" sz="1400" dirty="0" smtClean="0"/>
            </a:br>
            <a:r>
              <a:rPr lang="en-US" sz="1400" dirty="0" smtClean="0"/>
              <a:t>ex-HMS Scorpion    </a:t>
            </a:r>
            <a:r>
              <a:rPr lang="he-IL" sz="1400" dirty="0" smtClean="0"/>
              <a:t>לשעבר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ex-HMCS </a:t>
            </a:r>
            <a:r>
              <a:rPr lang="en-US" sz="1400" dirty="0" err="1" smtClean="0"/>
              <a:t>Solebay</a:t>
            </a:r>
            <a:r>
              <a:rPr lang="en-US" sz="1400" dirty="0" smtClean="0"/>
              <a:t>     </a:t>
            </a:r>
            <a:r>
              <a:rPr lang="he-IL" sz="1400" dirty="0" smtClean="0"/>
              <a:t>לשעבר</a:t>
            </a:r>
            <a:r>
              <a:rPr lang="en-US" sz="1400" dirty="0" smtClean="0"/>
              <a:t>  </a:t>
            </a:r>
            <a:br>
              <a:rPr lang="en-US" sz="1400" dirty="0" smtClean="0"/>
            </a:br>
            <a:r>
              <a:rPr lang="en-US" sz="1400" dirty="0" smtClean="0"/>
              <a:t>ex-AM-336                 </a:t>
            </a:r>
            <a:r>
              <a:rPr lang="he-IL" sz="1400" dirty="0" smtClean="0"/>
              <a:t>לשעבר</a:t>
            </a:r>
            <a:r>
              <a:rPr lang="en-US" sz="1400" dirty="0" smtClean="0"/>
              <a:t> </a:t>
            </a:r>
            <a:endParaRPr lang="he-IL" sz="1400" dirty="0"/>
          </a:p>
        </p:txBody>
      </p:sp>
      <p:pic>
        <p:nvPicPr>
          <p:cNvPr id="10" name="תמונה 9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828092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Displacement</a:t>
            </a:r>
            <a:r>
              <a:rPr lang="en-US" dirty="0" smtClean="0"/>
              <a:t> 850 BRT  </a:t>
            </a:r>
          </a:p>
          <a:p>
            <a:pPr algn="l" rtl="0"/>
            <a:r>
              <a:rPr lang="en-US" b="1" dirty="0" smtClean="0"/>
              <a:t>Length</a:t>
            </a:r>
            <a:r>
              <a:rPr lang="en-US" dirty="0" smtClean="0"/>
              <a:t> 225 feet  </a:t>
            </a:r>
          </a:p>
          <a:p>
            <a:pPr algn="l" rtl="0"/>
            <a:r>
              <a:rPr lang="en-US" b="1" dirty="0" smtClean="0"/>
              <a:t>Complement</a:t>
            </a:r>
            <a:r>
              <a:rPr lang="en-US" dirty="0" smtClean="0"/>
              <a:t> 85 men  </a:t>
            </a:r>
          </a:p>
          <a:p>
            <a:pPr algn="l" rtl="0"/>
            <a:r>
              <a:rPr lang="en-US" b="1" dirty="0" smtClean="0"/>
              <a:t>Armament</a:t>
            </a:r>
            <a:r>
              <a:rPr lang="en-US" dirty="0" smtClean="0"/>
              <a:t> 1    4" AA gun</a:t>
            </a:r>
            <a:br>
              <a:rPr lang="en-US" dirty="0" smtClean="0"/>
            </a:br>
            <a:r>
              <a:rPr lang="en-US" dirty="0" smtClean="0"/>
              <a:t>                     4  20mm guns (4x1)   </a:t>
            </a:r>
          </a:p>
          <a:p>
            <a:pPr marL="342900" indent="-342900" algn="l" rtl="0"/>
            <a:r>
              <a:rPr lang="en-US" sz="1400" dirty="0" smtClean="0"/>
              <a:t>  [         1 </a:t>
            </a:r>
            <a:r>
              <a:rPr lang="he-IL" sz="1400" dirty="0" smtClean="0"/>
              <a:t>גרסה</a:t>
            </a:r>
            <a:r>
              <a:rPr lang="en-US" sz="1400" dirty="0" smtClean="0"/>
              <a:t>                                         2 </a:t>
            </a:r>
            <a:r>
              <a:rPr lang="he-IL" sz="1400" dirty="0" smtClean="0"/>
              <a:t>גרסה</a:t>
            </a:r>
            <a:r>
              <a:rPr lang="en-US" sz="1400" dirty="0" smtClean="0"/>
              <a:t>                                              3  </a:t>
            </a:r>
            <a:r>
              <a:rPr lang="he-IL" sz="1400" dirty="0" smtClean="0"/>
              <a:t>גרסה</a:t>
            </a:r>
          </a:p>
          <a:p>
            <a:pPr marL="342900" indent="-342900" algn="l" rtl="0"/>
            <a:r>
              <a:rPr lang="en-US" sz="1400" dirty="0" smtClean="0"/>
              <a:t>       1 × 102mm (-AA)                         1 × 102mm (-AA)                     1 × 102mm (-AA)) </a:t>
            </a:r>
            <a:br>
              <a:rPr lang="en-US" sz="1400" dirty="0" smtClean="0"/>
            </a:br>
            <a:r>
              <a:rPr lang="en-US" sz="1400" dirty="0" smtClean="0"/>
              <a:t>4 × 20mm (4×I-AA)                      8 × 20mm (4×II-AA)                4 × 40mm (4×I-AA) </a:t>
            </a:r>
            <a:br>
              <a:rPr lang="en-US" sz="1400" dirty="0" smtClean="0"/>
            </a:br>
            <a:r>
              <a:rPr lang="en-US" sz="1400" dirty="0" smtClean="0"/>
              <a:t>ASW (4×DCT, 2×DCR)                  ASW (4×DCT, 2×DCR)             ASW (4×DCT, 2×DCR)   ]</a:t>
            </a:r>
            <a:br>
              <a:rPr lang="en-US" sz="1400" dirty="0" smtClean="0"/>
            </a:br>
            <a:r>
              <a:rPr lang="en-US" b="1" dirty="0" smtClean="0"/>
              <a:t>Max speed</a:t>
            </a:r>
            <a:r>
              <a:rPr lang="en-US" dirty="0" smtClean="0"/>
              <a:t> 16.5 knots </a:t>
            </a:r>
          </a:p>
          <a:p>
            <a:pPr algn="l" rtl="0"/>
            <a:r>
              <a:rPr lang="en-US" b="1" dirty="0" smtClean="0"/>
              <a:t>Engines</a:t>
            </a:r>
            <a:r>
              <a:rPr lang="en-US" dirty="0" smtClean="0"/>
              <a:t> Geared turbines, 2 shafts / Reciprocating (V.T.E.) engines, 2 shafts  </a:t>
            </a:r>
          </a:p>
          <a:p>
            <a:pPr algn="l" rtl="0"/>
            <a:r>
              <a:rPr lang="en-US" b="1" dirty="0" smtClean="0"/>
              <a:t>Power</a:t>
            </a:r>
            <a:r>
              <a:rPr lang="en-US" dirty="0" smtClean="0"/>
              <a:t> 2000 SHP / 2000 IHP 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82809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err="1" smtClean="0"/>
              <a:t>ommands</a:t>
            </a:r>
            <a:r>
              <a:rPr lang="en-US" b="1" dirty="0" smtClean="0"/>
              <a:t> listed for HMS Skipjack (ii) (J 300)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b="1" dirty="0" smtClean="0"/>
              <a:t>                                 Commander</a:t>
            </a:r>
            <a:r>
              <a:rPr lang="en-US" dirty="0" smtClean="0"/>
              <a:t>                                         </a:t>
            </a:r>
            <a:r>
              <a:rPr lang="en-US" b="1" dirty="0" smtClean="0"/>
              <a:t>From</a:t>
            </a:r>
            <a:r>
              <a:rPr lang="en-US" dirty="0" smtClean="0"/>
              <a:t>                      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T/A/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Donald Horace</a:t>
            </a:r>
            <a:r>
              <a:rPr lang="en-US" dirty="0" smtClean="0"/>
              <a:t> Payne-Fry, RNVR            22 May 1944    18 Nov 1945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404664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Skipjack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2060848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Minesweeper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Stevenstone</a:t>
            </a:r>
            <a:endParaRPr lang="he-IL" sz="28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68960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'יהודה הלוי'   </a:t>
            </a:r>
            <a:r>
              <a:rPr lang="he-IL" dirty="0" smtClean="0"/>
              <a:t>31.5.1947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437112"/>
            <a:ext cx="66967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היתה בצי הליווי של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'יציאת אירופה תש"ז'  </a:t>
            </a:r>
            <a:r>
              <a:rPr lang="he-IL" dirty="0" smtClean="0"/>
              <a:t>ל- </a:t>
            </a:r>
            <a:r>
              <a:rPr lang="en-US" dirty="0" smtClean="0"/>
              <a:t>Port-de-</a:t>
            </a:r>
            <a:r>
              <a:rPr lang="en-US" dirty="0" err="1" smtClean="0"/>
              <a:t>Bouc</a:t>
            </a:r>
            <a:r>
              <a:rPr lang="he-IL" dirty="0" smtClean="0"/>
              <a:t>  18.7.1947</a:t>
            </a:r>
            <a:endParaRPr lang="en-US" dirty="0"/>
          </a:p>
        </p:txBody>
      </p:sp>
      <p:pic>
        <p:nvPicPr>
          <p:cNvPr id="5" name="תמונה 4" descr="rn_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6" name="תמונה 5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924944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7" name="תמונה 6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924944"/>
            <a:ext cx="1292374" cy="435101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8" name="תמונה 7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85185E-6 C -0.06007 0.00417 -0.11927 0.00834 -0.14149 0.010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1.85185E-6 C -0.09358 0.05093 -0.18577 0.10301 -0.22032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skipjackmpl2591  HMS Skipjack, 1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5189223" cy="3217317"/>
          </a:xfrm>
          <a:prstGeom prst="rect">
            <a:avLst/>
          </a:prstGeom>
        </p:spPr>
      </p:pic>
      <p:pic>
        <p:nvPicPr>
          <p:cNvPr id="3" name="תמונה 2" descr="hmsskipjackmpl2592  HMS Skipjack, 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01008"/>
            <a:ext cx="5074096" cy="3171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1412776"/>
            <a:ext cx="230425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Skipjack </a:t>
            </a:r>
            <a:r>
              <a:rPr lang="en-US" sz="1600" b="1" dirty="0" smtClean="0"/>
              <a:t>(J 30)</a:t>
            </a:r>
            <a:r>
              <a:rPr lang="he-IL" sz="1600" b="1" dirty="0" smtClean="0"/>
              <a:t>  </a:t>
            </a:r>
          </a:p>
          <a:p>
            <a:pPr algn="ctr"/>
            <a:r>
              <a:rPr lang="he-IL" sz="1400" dirty="0" smtClean="0"/>
              <a:t>1934 </a:t>
            </a:r>
          </a:p>
          <a:p>
            <a:pPr algn="ctr"/>
            <a:r>
              <a:rPr lang="he-IL" sz="1400" dirty="0" smtClean="0"/>
              <a:t>קודמתה של זו </a:t>
            </a:r>
          </a:p>
          <a:p>
            <a:pPr algn="ctr"/>
            <a:r>
              <a:rPr lang="he-IL" sz="1400" dirty="0" smtClean="0"/>
              <a:t>מצי ים התיכון </a:t>
            </a:r>
          </a:p>
          <a:p>
            <a:pPr algn="ctr"/>
            <a:r>
              <a:rPr lang="he-IL" sz="1400" dirty="0" smtClean="0"/>
              <a:t>טבעה יוני 1940</a:t>
            </a:r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SKIPJACK_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67963" cy="554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021288"/>
            <a:ext cx="1728192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Skipjack</a:t>
            </a:r>
            <a:r>
              <a:rPr lang="he-IL" sz="2000" b="1" dirty="0" smtClean="0"/>
              <a:t> </a:t>
            </a:r>
            <a:endParaRPr lang="en-US" sz="2000" b="1" dirty="0" smtClean="0"/>
          </a:p>
          <a:p>
            <a:pPr algn="ctr"/>
            <a:r>
              <a:rPr lang="en-US" sz="1400" dirty="0" smtClean="0"/>
              <a:t>1934</a:t>
            </a:r>
            <a:endParaRPr lang="he-IL" sz="1400" dirty="0"/>
          </a:p>
        </p:txBody>
      </p:sp>
      <p:pic>
        <p:nvPicPr>
          <p:cNvPr id="4" name="תמונה 3" descr="67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60648"/>
            <a:ext cx="2062088" cy="255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23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Stevenstone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412776"/>
            <a:ext cx="67687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  </a:t>
            </a:r>
            <a:r>
              <a:rPr lang="en-GB" dirty="0" smtClean="0"/>
              <a:t>Type III HUNT Class  </a:t>
            </a:r>
            <a:r>
              <a:rPr lang="en-US" dirty="0" smtClean="0"/>
              <a:t>destroyer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 </a:t>
            </a:r>
            <a:r>
              <a:rPr lang="en-GB" b="1" dirty="0" smtClean="0"/>
              <a:t>L 16</a:t>
            </a:r>
            <a:endParaRPr lang="he-IL" dirty="0" smtClean="0"/>
          </a:p>
          <a:p>
            <a:r>
              <a:rPr lang="he-IL" dirty="0" smtClean="0"/>
              <a:t>ההזמנה לבנות אותה התבצעה ב- 28 יולי 1940.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J.S. White &amp; Co. (</a:t>
            </a:r>
            <a:r>
              <a:rPr lang="en-US" dirty="0" err="1" smtClean="0"/>
              <a:t>Cowes</a:t>
            </a:r>
            <a:r>
              <a:rPr lang="en-US" dirty="0" smtClean="0"/>
              <a:t>, U.K.)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2 ספטמבר 1941. </a:t>
            </a:r>
          </a:p>
          <a:p>
            <a:r>
              <a:rPr lang="he-IL" dirty="0" smtClean="0"/>
              <a:t>הושקה: 23 נובמבר 1942. </a:t>
            </a:r>
          </a:p>
          <a:p>
            <a:r>
              <a:rPr lang="he-IL" dirty="0" smtClean="0"/>
              <a:t>הבנייה הושלמה: 18 מרץ 1943. </a:t>
            </a:r>
          </a:p>
          <a:p>
            <a:r>
              <a:rPr lang="he-IL" dirty="0" smtClean="0"/>
              <a:t>מהירות: 27 קשרים  </a:t>
            </a:r>
          </a:p>
          <a:p>
            <a:r>
              <a:rPr lang="he-IL" dirty="0" smtClean="0"/>
              <a:t>צוות:  168 מלחים    </a:t>
            </a:r>
            <a:endParaRPr lang="he-IL" dirty="0"/>
          </a:p>
        </p:txBody>
      </p:sp>
      <p:pic>
        <p:nvPicPr>
          <p:cNvPr id="8" name="תמונה 7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653136"/>
            <a:ext cx="835292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Commands listed for HMS </a:t>
            </a:r>
            <a:r>
              <a:rPr lang="en-US" b="1" dirty="0" err="1" smtClean="0"/>
              <a:t>Stevenstone</a:t>
            </a:r>
            <a:r>
              <a:rPr lang="en-US" b="1" dirty="0" smtClean="0"/>
              <a:t> (L 16)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b="1" dirty="0" smtClean="0"/>
              <a:t>          Commander</a:t>
            </a:r>
            <a:r>
              <a:rPr lang="en-US" dirty="0" smtClean="0"/>
              <a:t>                                                                   </a:t>
            </a:r>
            <a:r>
              <a:rPr lang="en-US" b="1" dirty="0" smtClean="0"/>
              <a:t>From</a:t>
            </a:r>
            <a:r>
              <a:rPr lang="en-US" dirty="0" smtClean="0"/>
              <a:t>                   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Lt. </a:t>
            </a:r>
            <a:r>
              <a:rPr lang="en-US" i="1" dirty="0" smtClean="0"/>
              <a:t>Peter </a:t>
            </a:r>
            <a:r>
              <a:rPr lang="en-US" i="1" dirty="0" err="1" smtClean="0"/>
              <a:t>Barthrop</a:t>
            </a:r>
            <a:r>
              <a:rPr lang="en-US" i="1" dirty="0" smtClean="0"/>
              <a:t> North</a:t>
            </a:r>
            <a:r>
              <a:rPr lang="en-US" dirty="0" smtClean="0"/>
              <a:t> Lewis, DSC, RN                       23 Feb 1943         Nov 1943 </a:t>
            </a:r>
          </a:p>
          <a:p>
            <a:pPr algn="l" rtl="0"/>
            <a:r>
              <a:rPr lang="en-US" dirty="0" smtClean="0"/>
              <a:t>2   T/A/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Henry McLean</a:t>
            </a:r>
            <a:r>
              <a:rPr lang="en-US" dirty="0" smtClean="0"/>
              <a:t> Duff-Still, DSO, RNVR          Nov 1943              9 Sep 1944 </a:t>
            </a:r>
          </a:p>
          <a:p>
            <a:pPr algn="l" rtl="0"/>
            <a:r>
              <a:rPr lang="en-US" dirty="0" smtClean="0"/>
              <a:t>3   Lt. </a:t>
            </a:r>
            <a:r>
              <a:rPr lang="en-US" i="1" dirty="0" smtClean="0"/>
              <a:t>Edward Gerard Napier</a:t>
            </a:r>
            <a:r>
              <a:rPr lang="en-US" dirty="0" smtClean="0"/>
              <a:t> Mansfield, RN                       9 Sep 1944           early 1945 </a:t>
            </a:r>
          </a:p>
          <a:p>
            <a:pPr algn="l" rtl="0"/>
            <a:r>
              <a:rPr lang="en-US" dirty="0" smtClean="0"/>
              <a:t>4   A/</a:t>
            </a:r>
            <a:r>
              <a:rPr lang="en-US" dirty="0" err="1" smtClean="0"/>
              <a:t>Lt.Cdr</a:t>
            </a:r>
            <a:r>
              <a:rPr lang="en-US" dirty="0" smtClean="0"/>
              <a:t>. </a:t>
            </a:r>
            <a:r>
              <a:rPr lang="en-US" i="1" dirty="0" smtClean="0"/>
              <a:t>Charles Alexander </a:t>
            </a:r>
            <a:r>
              <a:rPr lang="en-US" i="1" dirty="0" err="1" smtClean="0"/>
              <a:t>Headon</a:t>
            </a:r>
            <a:r>
              <a:rPr lang="en-US" dirty="0" smtClean="0"/>
              <a:t> Owen, DSC, RN   Mar 1945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717032"/>
            <a:ext cx="5400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דחי: 1458 טון</a:t>
            </a:r>
          </a:p>
          <a:p>
            <a:r>
              <a:rPr lang="he-IL" dirty="0" smtClean="0"/>
              <a:t>אורך: 85.3 מ '</a:t>
            </a:r>
          </a:p>
          <a:p>
            <a:r>
              <a:rPr lang="he-IL" dirty="0" smtClean="0"/>
              <a:t>רוחב:?? 10.16 מ' </a:t>
            </a:r>
          </a:p>
          <a:p>
            <a:r>
              <a:rPr lang="he-IL" dirty="0" smtClean="0"/>
              <a:t>שוקע: 3,51 מ'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76672"/>
            <a:ext cx="44644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חימוש: 4 תותחי 120 מ"מ </a:t>
            </a:r>
          </a:p>
          <a:p>
            <a:r>
              <a:rPr lang="he-IL" dirty="0" smtClean="0"/>
              <a:t>          2 תותחים נגד מטוסים 40 מ"מ </a:t>
            </a:r>
          </a:p>
          <a:p>
            <a:r>
              <a:rPr lang="he-IL" dirty="0" smtClean="0"/>
              <a:t>          8 צינורות טורפדו 533 מ"מ </a:t>
            </a:r>
          </a:p>
          <a:p>
            <a:r>
              <a:rPr lang="he-IL" dirty="0" smtClean="0"/>
              <a:t>          110 רימונים (פצצות עומק), נגד צוללות  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Stevenstone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060848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Destroyer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Stevenstone</a:t>
            </a:r>
            <a:endParaRPr lang="he-IL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356992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'ביריה'   </a:t>
            </a:r>
            <a:r>
              <a:rPr lang="he-IL" dirty="0" smtClean="0"/>
              <a:t>1.7.1946    </a:t>
            </a:r>
          </a:p>
        </p:txBody>
      </p:sp>
      <p:pic>
        <p:nvPicPr>
          <p:cNvPr id="4" name="תמונה 3" descr="rn_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6" name="תמונה 5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924944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7" name="תמונה 6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85185E-6 C -0.09028 0.02107 -0.17917 0.04259 -0.2125 0.052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mpl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88640"/>
            <a:ext cx="5174704" cy="3201849"/>
          </a:xfrm>
          <a:prstGeom prst="rect">
            <a:avLst/>
          </a:prstGeom>
        </p:spPr>
      </p:pic>
      <p:pic>
        <p:nvPicPr>
          <p:cNvPr id="5" name="תמונה 4" descr="mpl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29000"/>
            <a:ext cx="528921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3645024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Stevenstone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25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620688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Stevenstone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060848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Destroyer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Saumarez</a:t>
            </a:r>
            <a:endParaRPr lang="he-IL" sz="28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'דב הוז'   </a:t>
            </a:r>
            <a:r>
              <a:rPr lang="he-IL" dirty="0" smtClean="0"/>
              <a:t>13.5.1946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276872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'חביבה 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רייק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   </a:t>
            </a:r>
            <a:r>
              <a:rPr lang="he-IL" dirty="0" smtClean="0"/>
              <a:t>8.6.1946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573016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'החייל העברי'   </a:t>
            </a:r>
            <a:r>
              <a:rPr lang="he-IL" dirty="0" smtClean="0"/>
              <a:t>31.7.1946    </a:t>
            </a:r>
          </a:p>
        </p:txBody>
      </p:sp>
      <p:pic>
        <p:nvPicPr>
          <p:cNvPr id="8" name="תמונה 7" descr="Destroyer שמאל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0" name="תמונה 9" descr="Destroyer שמאל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1292374" cy="43510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212976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2" name="תמונה 11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3" name="תמונה 12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1.85185E-6 C -0.08368 -0.01296 -0.16597 -0.02593 -0.1967 -0.031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85185E-6 C -0.08368 -0.02986 -0.16597 -0.06018 -0.1967 -0.0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48148E-6 C -0.07361 0.01273 -0.14601 0.0257 -0.17309 0.0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Photo11deStevenstone1NPMarkTead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8963"/>
            <a:ext cx="9144000" cy="520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6093296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Stevenstone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Photo11deStevenstone2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2627"/>
            <a:ext cx="9144000" cy="5232745"/>
          </a:xfrm>
          <a:prstGeom prst="rect">
            <a:avLst/>
          </a:prstGeom>
        </p:spPr>
      </p:pic>
      <p:pic>
        <p:nvPicPr>
          <p:cNvPr id="4" name="תמונה 3" descr="STEVENST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6631"/>
            <a:ext cx="1744588" cy="2198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6237312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Stevenstone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24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412776"/>
            <a:ext cx="676875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פריגטה  </a:t>
            </a:r>
            <a:r>
              <a:rPr lang="en-US" dirty="0" smtClean="0"/>
              <a:t>frigate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Bay-class frigate</a:t>
            </a:r>
          </a:p>
          <a:p>
            <a:pPr algn="r"/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b="1" dirty="0" smtClean="0"/>
              <a:t>K 634</a:t>
            </a:r>
            <a:endParaRPr lang="he-IL" b="1" dirty="0" smtClean="0"/>
          </a:p>
          <a:p>
            <a:r>
              <a:rPr lang="he-IL" dirty="0" smtClean="0"/>
              <a:t>מספנות: </a:t>
            </a:r>
            <a:r>
              <a:rPr lang="en-US" dirty="0" smtClean="0"/>
              <a:t>Harland &amp; Wolff, Belfast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30 מאי 1944. </a:t>
            </a:r>
          </a:p>
          <a:p>
            <a:r>
              <a:rPr lang="he-IL" dirty="0" smtClean="0"/>
              <a:t>הושקה: 18 נובמבר 1944. </a:t>
            </a:r>
          </a:p>
          <a:p>
            <a:r>
              <a:rPr lang="he-IL" dirty="0" smtClean="0"/>
              <a:t>הבנייה הושלמה: 29 מאי 1945. </a:t>
            </a:r>
          </a:p>
          <a:p>
            <a:r>
              <a:rPr lang="he-IL" dirty="0" smtClean="0"/>
              <a:t>מהירות: 19.5 קשרים  </a:t>
            </a:r>
          </a:p>
          <a:p>
            <a:r>
              <a:rPr lang="he-IL" dirty="0" smtClean="0"/>
              <a:t>צוות: 157 מלחים    </a:t>
            </a:r>
            <a:endParaRPr lang="he-IL" dirty="0"/>
          </a:p>
        </p:txBody>
      </p:sp>
      <p:pic>
        <p:nvPicPr>
          <p:cNvPr id="8" name="תמונה 7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088" y="2060848"/>
            <a:ext cx="3312368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Frigate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St. Austell Bay</a:t>
            </a:r>
            <a:r>
              <a:rPr lang="he-IL" sz="2800" b="1" dirty="0" smtClean="0"/>
              <a:t> </a:t>
            </a:r>
            <a:endParaRPr lang="he-IL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68960"/>
            <a:ext cx="4536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'המעפיל האלמוני'   </a:t>
            </a:r>
            <a:r>
              <a:rPr lang="he-IL" dirty="0" smtClean="0"/>
              <a:t>17.2.1947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00506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'חיים ארלוזורוב' </a:t>
            </a:r>
            <a:r>
              <a:rPr lang="he-IL" b="1" dirty="0" smtClean="0"/>
              <a:t> </a:t>
            </a:r>
            <a:r>
              <a:rPr lang="he-IL" dirty="0" smtClean="0"/>
              <a:t>28.2.1947</a:t>
            </a:r>
            <a:endParaRPr lang="he-IL" dirty="0"/>
          </a:p>
        </p:txBody>
      </p:sp>
      <p:pic>
        <p:nvPicPr>
          <p:cNvPr id="6" name="תמונה 5" descr="rn_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7" name="תמונה 6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924944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8" name="תמונה 7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924944"/>
            <a:ext cx="1292374" cy="435101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0" name="תמונה 9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4687 0.00834 -0.09288 0.0169 -0.11007 0.02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1.85185E-6 C -0.08021 0.05533 -0.1592 0.11158 -0.18872 0.1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792088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Displacement: 1,600 long tons (1,626 t) standard</a:t>
            </a:r>
            <a:br>
              <a:rPr lang="en-US" dirty="0" smtClean="0"/>
            </a:br>
            <a:r>
              <a:rPr lang="en-US" dirty="0" smtClean="0"/>
              <a:t>2,530 long tons (2,571 t) full </a:t>
            </a:r>
          </a:p>
          <a:p>
            <a:pPr algn="l" rtl="0"/>
            <a:r>
              <a:rPr lang="en-US" dirty="0" smtClean="0"/>
              <a:t>Length: 286 ft (87 m) p/p                      </a:t>
            </a:r>
            <a:r>
              <a:rPr lang="he-IL" sz="1200" dirty="0" smtClean="0"/>
              <a:t>(אורך קו המים)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307 ft 3 in (93.65 m) o/a          </a:t>
            </a:r>
            <a:r>
              <a:rPr lang="he-IL" sz="1200" dirty="0" smtClean="0"/>
              <a:t>(אורך מירבי)</a:t>
            </a:r>
            <a:r>
              <a:rPr lang="en-US" sz="1200" dirty="0" smtClean="0"/>
              <a:t> </a:t>
            </a:r>
          </a:p>
          <a:p>
            <a:pPr algn="l" rtl="0"/>
            <a:r>
              <a:rPr lang="en-US" dirty="0" smtClean="0"/>
              <a:t>Beam: 38 ft 6 in (11.73 m) </a:t>
            </a:r>
          </a:p>
          <a:p>
            <a:pPr algn="l" rtl="0"/>
            <a:r>
              <a:rPr lang="en-US" dirty="0" smtClean="0"/>
              <a:t>Draught: 12 ft 9 in (3.89 m) </a:t>
            </a:r>
          </a:p>
          <a:p>
            <a:pPr algn="l" rtl="0"/>
            <a:r>
              <a:rPr lang="en-US" dirty="0" smtClean="0"/>
              <a:t>Propulsion: 2 × Admiralty 3-drum boilers, 2 shafts, 4-cylinder vertical triple expansion reciprocating engines, 5,500 </a:t>
            </a:r>
            <a:r>
              <a:rPr lang="en-US" dirty="0" err="1" smtClean="0"/>
              <a:t>ihp</a:t>
            </a:r>
            <a:r>
              <a:rPr lang="en-US" dirty="0" smtClean="0"/>
              <a:t> (4,100 kW) </a:t>
            </a:r>
          </a:p>
          <a:p>
            <a:pPr algn="l" rtl="0"/>
            <a:r>
              <a:rPr lang="en-US" dirty="0" smtClean="0"/>
              <a:t>Speed: 19.5 knots (36.1 km/h; 22.4 mph) </a:t>
            </a:r>
          </a:p>
          <a:p>
            <a:pPr algn="l" rtl="0"/>
            <a:r>
              <a:rPr lang="en-US" dirty="0" smtClean="0"/>
              <a:t>Range: 724 tons oil fuel, 9,500 </a:t>
            </a:r>
            <a:r>
              <a:rPr lang="en-US" dirty="0" err="1" smtClean="0"/>
              <a:t>nmi</a:t>
            </a:r>
            <a:r>
              <a:rPr lang="en-US" dirty="0" smtClean="0"/>
              <a:t> (17,600 km) at 12 knots (22 km/h) Complement: 157 </a:t>
            </a:r>
          </a:p>
          <a:p>
            <a:pPr algn="l" rtl="0"/>
            <a:r>
              <a:rPr lang="en-US" dirty="0" smtClean="0"/>
              <a:t>Sensors  and processing systems: • Type 285 fire control radar</a:t>
            </a:r>
            <a:br>
              <a:rPr lang="en-US" dirty="0" smtClean="0"/>
            </a:br>
            <a:r>
              <a:rPr lang="en-US" dirty="0" smtClean="0"/>
              <a:t>                                                           • Type 291 air warning radar</a:t>
            </a:r>
            <a:br>
              <a:rPr lang="en-US" dirty="0" smtClean="0"/>
            </a:br>
            <a:r>
              <a:rPr lang="en-US" dirty="0" smtClean="0"/>
              <a:t>                                                           • Type 276 target indication radar</a:t>
            </a:r>
            <a:br>
              <a:rPr lang="en-US" dirty="0" smtClean="0"/>
            </a:br>
            <a:r>
              <a:rPr lang="en-US" dirty="0" smtClean="0"/>
              <a:t>                                                           • High Frequency Direction Finder (HF/DF)</a:t>
            </a:r>
            <a:br>
              <a:rPr lang="en-US" dirty="0" smtClean="0"/>
            </a:br>
            <a:r>
              <a:rPr lang="en-US" dirty="0" smtClean="0"/>
              <a:t>                                                           • IFF transponder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740352" y="2204864"/>
            <a:ext cx="1115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הנעה: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404664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9694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Armament:     4 × QF 4 inch Mark XVI guns on 2 twin mounting HA/LA Mk.XIX</a:t>
            </a:r>
            <a:br>
              <a:rPr lang="en-US" dirty="0" smtClean="0"/>
            </a:br>
            <a:r>
              <a:rPr lang="en-US" dirty="0" smtClean="0"/>
              <a:t>                         4 × 40 mm </a:t>
            </a:r>
            <a:r>
              <a:rPr lang="en-US" dirty="0" err="1" smtClean="0"/>
              <a:t>Bofors</a:t>
            </a:r>
            <a:r>
              <a:rPr lang="en-US" dirty="0" smtClean="0"/>
              <a:t> A/A on 2 twin mounts </a:t>
            </a:r>
            <a:r>
              <a:rPr lang="en-US" dirty="0" err="1" smtClean="0"/>
              <a:t>Mk.V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4 × 20 mm </a:t>
            </a:r>
            <a:r>
              <a:rPr lang="en-US" dirty="0" err="1" smtClean="0"/>
              <a:t>Oerlikon</a:t>
            </a:r>
            <a:r>
              <a:rPr lang="en-US" dirty="0" smtClean="0"/>
              <a:t> A/A on 2 twin mounts </a:t>
            </a:r>
            <a:r>
              <a:rPr lang="en-US" dirty="0" err="1" smtClean="0"/>
              <a:t>Mk.V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1 × Hedgehog 24 barrel A/S projector</a:t>
            </a:r>
            <a:br>
              <a:rPr lang="en-US" dirty="0" smtClean="0"/>
            </a:br>
            <a:r>
              <a:rPr lang="en-US" dirty="0" smtClean="0"/>
              <a:t>                         2 rails and 4 throwers for 50 depth charges</a:t>
            </a:r>
            <a:endParaRPr lang="he-IL" dirty="0"/>
          </a:p>
        </p:txBody>
      </p:sp>
      <p:pic>
        <p:nvPicPr>
          <p:cNvPr id="88066" name="Picture 2" descr="http://upload.wikimedia.org/wikipedia/commons/thumb/5/5c/HA_4_inch_Mk_V_gun_and_crew_HMAS_Canberra.jpg/220px-HA_4_inch_Mk_V_gun_and_crew_HMAS_Canber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2095500" cy="2466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869160"/>
            <a:ext cx="15841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it-IT" sz="1400" dirty="0" smtClean="0"/>
              <a:t>HA QF 4-inch MK V </a:t>
            </a:r>
            <a:endParaRPr lang="he-IL" sz="1400" dirty="0"/>
          </a:p>
        </p:txBody>
      </p:sp>
      <p:pic>
        <p:nvPicPr>
          <p:cNvPr id="88068" name="Picture 4" descr="20mm gu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564904"/>
            <a:ext cx="3433564" cy="23119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4869160"/>
            <a:ext cx="1512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 smtClean="0"/>
              <a:t>Oerlikon</a:t>
            </a:r>
            <a:r>
              <a:rPr lang="en-US" sz="1400" dirty="0" smtClean="0"/>
              <a:t> 20 mm </a:t>
            </a:r>
            <a:endParaRPr lang="he-IL" sz="1400" dirty="0"/>
          </a:p>
        </p:txBody>
      </p:sp>
      <p:pic>
        <p:nvPicPr>
          <p:cNvPr id="88070" name="Picture 6" descr="Hedgehog anti-submarine morta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543302"/>
            <a:ext cx="3073524" cy="23563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92280" y="4869160"/>
            <a:ext cx="936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Hedgehog</a:t>
            </a:r>
            <a:r>
              <a:rPr lang="he-IL" sz="1400" dirty="0" smtClean="0"/>
              <a:t> </a:t>
            </a:r>
          </a:p>
          <a:p>
            <a:pPr algn="ctr"/>
            <a:r>
              <a:rPr lang="he-IL" sz="1400" dirty="0" smtClean="0"/>
              <a:t>קפוד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16632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057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762"/>
            <a:ext cx="9144000" cy="561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30932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mpl2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680710"/>
          </a:xfrm>
          <a:prstGeom prst="rect">
            <a:avLst/>
          </a:prstGeom>
        </p:spPr>
      </p:pic>
      <p:pic>
        <p:nvPicPr>
          <p:cNvPr id="4" name="תמונה 3" descr="staustellbay1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60648"/>
            <a:ext cx="1473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293096"/>
            <a:ext cx="2304256" cy="123111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1">
            <a:spAutoFit/>
          </a:bodyPr>
          <a:lstStyle/>
          <a:p>
            <a:endParaRPr lang="he-IL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6695728" y="5733256"/>
            <a:ext cx="2448272" cy="489534"/>
          </a:xfrm>
          <a:prstGeom prst="rect">
            <a:avLst/>
          </a:prstGeom>
          <a:solidFill>
            <a:schemeClr val="bg1"/>
          </a:solidFill>
        </p:spPr>
        <p:txBody>
          <a:bodyPr wrap="square" tIns="108000" bIns="72000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"/>
            <a:ext cx="9144000" cy="6903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90872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loch%20lydoc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147" y="476672"/>
            <a:ext cx="9162147" cy="5892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30932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Saumarez_(G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57275"/>
            <a:ext cx="7620000" cy="474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Photo15frBayStAustell1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30" y="0"/>
            <a:ext cx="90333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Austell Bay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25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412776"/>
            <a:ext cx="67687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פריגטה  </a:t>
            </a:r>
            <a:r>
              <a:rPr lang="en-US" dirty="0" smtClean="0"/>
              <a:t>frigate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Bay-class anti-aircraft frigate</a:t>
            </a:r>
          </a:p>
          <a:p>
            <a:pPr algn="r"/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b="1" dirty="0" smtClean="0"/>
              <a:t>K 600</a:t>
            </a:r>
            <a:r>
              <a:rPr lang="he-IL" b="1" dirty="0" smtClean="0"/>
              <a:t> / </a:t>
            </a:r>
            <a:r>
              <a:rPr lang="en-US" b="1" dirty="0" smtClean="0"/>
              <a:t>F600</a:t>
            </a:r>
            <a:r>
              <a:rPr lang="he-IL" b="1" dirty="0" smtClean="0"/>
              <a:t> </a:t>
            </a:r>
          </a:p>
          <a:p>
            <a:pPr algn="r"/>
            <a:r>
              <a:rPr lang="he-IL" dirty="0" smtClean="0"/>
              <a:t>הוזמנה: 2 מאי 1943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Harland &amp; Wolff, Belfast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2 מאי 1944. </a:t>
            </a:r>
          </a:p>
          <a:p>
            <a:r>
              <a:rPr lang="he-IL" dirty="0" smtClean="0"/>
              <a:t>הושקה: 16 ינואר 1945. </a:t>
            </a:r>
          </a:p>
          <a:p>
            <a:r>
              <a:rPr lang="he-IL" dirty="0" smtClean="0"/>
              <a:t>הבנייה הושלמה: 15 יוני 1945. </a:t>
            </a:r>
          </a:p>
          <a:p>
            <a:r>
              <a:rPr lang="he-IL" dirty="0" smtClean="0"/>
              <a:t>מהירות: 19.5 קשרים  ( שיוט: 36.1 קמ"ש  מירבי: 22.4 קשר )</a:t>
            </a:r>
          </a:p>
          <a:p>
            <a:r>
              <a:rPr lang="he-IL" dirty="0" smtClean="0"/>
              <a:t>צוות: 157 מלחים    </a:t>
            </a:r>
            <a:endParaRPr lang="he-IL" dirty="0"/>
          </a:p>
        </p:txBody>
      </p:sp>
      <p:pic>
        <p:nvPicPr>
          <p:cNvPr id="8" name="תמונה 7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49694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Displacement: 1,600 long tons (1,626 t) standard</a:t>
            </a:r>
            <a:br>
              <a:rPr lang="en-US" sz="1400" dirty="0" smtClean="0"/>
            </a:br>
            <a:r>
              <a:rPr lang="en-US" sz="1400" dirty="0" smtClean="0"/>
              <a:t>2,530 long tons (2,571 t) full </a:t>
            </a:r>
          </a:p>
          <a:p>
            <a:pPr algn="l" rtl="0"/>
            <a:r>
              <a:rPr lang="en-US" sz="1400" dirty="0" smtClean="0"/>
              <a:t>Length: 286 ft (87 m) p/p</a:t>
            </a:r>
            <a:br>
              <a:rPr lang="en-US" sz="1400" dirty="0" smtClean="0"/>
            </a:br>
            <a:r>
              <a:rPr lang="en-US" sz="1400" dirty="0" smtClean="0"/>
              <a:t>307 ft 3 in (93.65 m) o/a </a:t>
            </a:r>
          </a:p>
          <a:p>
            <a:pPr algn="l" rtl="0"/>
            <a:r>
              <a:rPr lang="en-US" sz="1400" dirty="0" smtClean="0"/>
              <a:t>Beam: 38 ft 6 in (11.73 m) </a:t>
            </a:r>
          </a:p>
          <a:p>
            <a:pPr algn="l" rtl="0"/>
            <a:r>
              <a:rPr lang="en-US" sz="1400" dirty="0" smtClean="0"/>
              <a:t>Draught: 12 ft 9 in (3.89 m) </a:t>
            </a:r>
          </a:p>
          <a:p>
            <a:pPr algn="l" rtl="0"/>
            <a:r>
              <a:rPr lang="en-US" sz="1400" dirty="0" smtClean="0"/>
              <a:t>Propulsion: 2 × Admiralty 3-drum boilers, 2 shafts, 4-cylinder vertical triple expansion reciprocating engines, 5,500 </a:t>
            </a:r>
            <a:r>
              <a:rPr lang="en-US" sz="1400" dirty="0" err="1" smtClean="0"/>
              <a:t>ihp</a:t>
            </a:r>
            <a:r>
              <a:rPr lang="en-US" sz="1400" dirty="0" smtClean="0"/>
              <a:t> (4,100 kW) </a:t>
            </a:r>
          </a:p>
          <a:p>
            <a:pPr algn="l" rtl="0"/>
            <a:r>
              <a:rPr lang="en-US" sz="1400" dirty="0" smtClean="0"/>
              <a:t>Speed: 19.5 knots (36.1 km/h; 22.4 mph) </a:t>
            </a:r>
          </a:p>
          <a:p>
            <a:pPr algn="l" rtl="0"/>
            <a:r>
              <a:rPr lang="en-US" sz="1400" dirty="0" smtClean="0"/>
              <a:t>Range: 724 tons oil fuel, 9,500 </a:t>
            </a:r>
            <a:r>
              <a:rPr lang="en-US" sz="1400" dirty="0" err="1" smtClean="0"/>
              <a:t>nmi</a:t>
            </a:r>
            <a:r>
              <a:rPr lang="en-US" sz="1400" dirty="0" smtClean="0"/>
              <a:t> (17,600 km) at 12 knots (22 km/h) </a:t>
            </a:r>
          </a:p>
          <a:p>
            <a:pPr algn="l" rtl="0"/>
            <a:r>
              <a:rPr lang="en-US" sz="1400" dirty="0" smtClean="0"/>
              <a:t>Complement: 157 </a:t>
            </a:r>
          </a:p>
          <a:p>
            <a:pPr algn="l" rtl="0"/>
            <a:r>
              <a:rPr lang="en-US" sz="1400" dirty="0" smtClean="0"/>
              <a:t>Sensors and processing systems: • Type 285 fire control radar</a:t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• Type 291 air warning radar</a:t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• Type 276 target indication radar</a:t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• High Frequency Direction Finder (HF/DF)</a:t>
            </a:r>
            <a:br>
              <a:rPr lang="en-US" sz="1400" dirty="0" smtClean="0"/>
            </a:br>
            <a:r>
              <a:rPr lang="en-US" sz="1400" dirty="0" smtClean="0"/>
              <a:t>                                                            • IFF transponder </a:t>
            </a:r>
          </a:p>
          <a:p>
            <a:pPr algn="l" rtl="0"/>
            <a:r>
              <a:rPr lang="en-US" sz="1400" dirty="0" smtClean="0"/>
              <a:t> </a:t>
            </a:r>
          </a:p>
          <a:p>
            <a:pPr algn="l" rtl="0"/>
            <a:r>
              <a:rPr lang="en-US" sz="1400" dirty="0" smtClean="0"/>
              <a:t>Armament: • 4 × QF 4 inch Mark XVI guns on 2 twin mounting HA/LA Mk.XIX</a:t>
            </a:r>
            <a:br>
              <a:rPr lang="en-US" sz="1400" dirty="0" smtClean="0"/>
            </a:br>
            <a:r>
              <a:rPr lang="en-US" sz="1400" dirty="0" smtClean="0"/>
              <a:t>                      • 4 × 40 mm </a:t>
            </a:r>
            <a:r>
              <a:rPr lang="en-US" sz="1400" dirty="0" err="1" smtClean="0"/>
              <a:t>Bofors</a:t>
            </a:r>
            <a:r>
              <a:rPr lang="en-US" sz="1400" dirty="0" smtClean="0"/>
              <a:t> A/A on 2 twin mounts </a:t>
            </a:r>
            <a:r>
              <a:rPr lang="en-US" sz="1400" dirty="0" err="1" smtClean="0"/>
              <a:t>Mk.V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                4 × 20 mm </a:t>
            </a:r>
            <a:r>
              <a:rPr lang="en-US" sz="1400" dirty="0" err="1" smtClean="0"/>
              <a:t>Oerlikon</a:t>
            </a:r>
            <a:r>
              <a:rPr lang="en-US" sz="1400" dirty="0" smtClean="0"/>
              <a:t> A/A on 2 twin mounts </a:t>
            </a:r>
            <a:r>
              <a:rPr lang="en-US" sz="1400" dirty="0" err="1" smtClean="0"/>
              <a:t>Mk.V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             • 1 × Hedgehog 24 barrel A/S projector</a:t>
            </a:r>
            <a:br>
              <a:rPr lang="en-US" sz="1400" dirty="0" smtClean="0"/>
            </a:br>
            <a:r>
              <a:rPr lang="en-US" sz="1400" dirty="0" smtClean="0"/>
              <a:t>                      • 2 rails and 4 throwers for 50 depth charges</a:t>
            </a:r>
            <a:endParaRPr lang="he-IL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088" y="2060848"/>
            <a:ext cx="3312368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frigate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St. Brides Bay</a:t>
            </a:r>
            <a:endParaRPr lang="he-IL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501008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'תאודור הרצל'   </a:t>
            </a:r>
            <a:r>
              <a:rPr lang="he-IL" dirty="0" smtClean="0"/>
              <a:t>13.4.1947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37809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'מולדת'   </a:t>
            </a:r>
            <a:r>
              <a:rPr lang="he-IL" dirty="0" smtClean="0"/>
              <a:t>29.3.1947    </a:t>
            </a:r>
          </a:p>
        </p:txBody>
      </p:sp>
      <p:pic>
        <p:nvPicPr>
          <p:cNvPr id="6" name="תמונה 5" descr="rn_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8" name="תמונה 7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484784"/>
            <a:ext cx="1292374" cy="4351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תמונה 8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140968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0" name="תמונה 9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1.85185E-6 C -0.06701 0.00416 -0.13281 0.00833 -0.15729 0.010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81481E-6 C -0.06718 0.01667 -0.13299 0.0338 -0.1573 0.04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91541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069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30932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 St Brides Bay, April 1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2929"/>
            <a:ext cx="9036496" cy="5625219"/>
          </a:xfrm>
          <a:prstGeom prst="rect">
            <a:avLst/>
          </a:prstGeom>
        </p:spPr>
      </p:pic>
      <p:pic>
        <p:nvPicPr>
          <p:cNvPr id="3" name="תמונה 2" descr="1083-hms-st-brides-b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77800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630932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"/>
            <a:ext cx="9144000" cy="6355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59492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lchachlty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9558" cy="3861048"/>
          </a:xfrm>
          <a:prstGeom prst="rect">
            <a:avLst/>
          </a:prstGeom>
        </p:spPr>
      </p:pic>
      <p:pic>
        <p:nvPicPr>
          <p:cNvPr id="3" name="תמונה 2" descr="lchachlty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729" y="3501008"/>
            <a:ext cx="5829271" cy="3356992"/>
          </a:xfrm>
          <a:prstGeom prst="rect">
            <a:avLst/>
          </a:prstGeom>
        </p:spPr>
      </p:pic>
      <p:pic>
        <p:nvPicPr>
          <p:cNvPr id="4" name="תמונה 3" descr="SBB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348880"/>
            <a:ext cx="5076056" cy="1637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22920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SBB_sydney_harb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3490046"/>
          </a:xfrm>
          <a:prstGeom prst="rect">
            <a:avLst/>
          </a:prstGeom>
        </p:spPr>
      </p:pic>
      <p:pic>
        <p:nvPicPr>
          <p:cNvPr id="3" name="תמונה 2" descr="SSB_sysney_harbou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672" y="3091292"/>
            <a:ext cx="5291328" cy="3766708"/>
          </a:xfrm>
          <a:prstGeom prst="rect">
            <a:avLst/>
          </a:prstGeom>
        </p:spPr>
      </p:pic>
      <p:pic>
        <p:nvPicPr>
          <p:cNvPr id="4" name="תמונה 3" descr="ST%20BRIDES%20B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860798" cy="233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22920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St. Brides Bay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44408" y="98072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26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Talybont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412776"/>
            <a:ext cx="67687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Type III Hunt Class Escort Destroyer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L 18</a:t>
            </a:r>
            <a:endParaRPr lang="he-IL" b="1" dirty="0" smtClean="0"/>
          </a:p>
          <a:p>
            <a:pPr algn="r"/>
            <a:r>
              <a:rPr lang="he-IL" dirty="0" smtClean="0"/>
              <a:t>הוזמנה: 28 יולי 1940   </a:t>
            </a:r>
            <a:r>
              <a:rPr lang="he-IL" sz="1400" dirty="0" smtClean="0"/>
              <a:t>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J.S. White &amp; Co. (</a:t>
            </a:r>
            <a:r>
              <a:rPr lang="en-US" dirty="0" err="1" smtClean="0"/>
              <a:t>Cowes</a:t>
            </a:r>
            <a:r>
              <a:rPr lang="en-US" dirty="0" smtClean="0"/>
              <a:t>, U.K.)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28 נובמבר 1942. </a:t>
            </a:r>
          </a:p>
          <a:p>
            <a:r>
              <a:rPr lang="he-IL" dirty="0" smtClean="0"/>
              <a:t>הושקה: 3 פברואר 1943. </a:t>
            </a:r>
          </a:p>
          <a:p>
            <a:r>
              <a:rPr lang="he-IL" dirty="0" smtClean="0"/>
              <a:t>הבנייה הושלמה: 19 מאי 1943. </a:t>
            </a:r>
          </a:p>
          <a:p>
            <a:r>
              <a:rPr lang="he-IL" dirty="0" smtClean="0"/>
              <a:t>מהירות: 27 קשרים ( 50 קמ"ש ) </a:t>
            </a:r>
          </a:p>
          <a:p>
            <a:r>
              <a:rPr lang="he-IL" dirty="0" smtClean="0"/>
              <a:t>צוות: 168 מלחים    </a:t>
            </a:r>
            <a:endParaRPr lang="he-IL" dirty="0"/>
          </a:p>
        </p:txBody>
      </p:sp>
      <p:pic>
        <p:nvPicPr>
          <p:cNvPr id="8" name="תמונה 7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984853706_6681747f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91" y="836711"/>
            <a:ext cx="8331749" cy="4940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85184"/>
            <a:ext cx="784887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Commands listed for HMS </a:t>
            </a:r>
            <a:r>
              <a:rPr lang="en-US" b="1" dirty="0" err="1" smtClean="0"/>
              <a:t>Talybont</a:t>
            </a:r>
            <a:r>
              <a:rPr lang="en-US" b="1" dirty="0" smtClean="0"/>
              <a:t> (L 18)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b="1" dirty="0" smtClean="0"/>
              <a:t>             Commander</a:t>
            </a:r>
            <a:r>
              <a:rPr lang="en-US" dirty="0" smtClean="0"/>
              <a:t>                                        </a:t>
            </a:r>
            <a:r>
              <a:rPr lang="en-US" b="1" dirty="0" smtClean="0"/>
              <a:t>From</a:t>
            </a:r>
            <a:r>
              <a:rPr lang="en-US" dirty="0" smtClean="0"/>
              <a:t>                     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1   Lt. </a:t>
            </a:r>
            <a:r>
              <a:rPr lang="en-US" i="1" dirty="0" smtClean="0"/>
              <a:t>Edward Francis</a:t>
            </a:r>
            <a:r>
              <a:rPr lang="en-US" dirty="0" smtClean="0"/>
              <a:t> Baines, DSO, RN     30 Mar 1943         31 Jul 1944 </a:t>
            </a:r>
          </a:p>
          <a:p>
            <a:pPr algn="l" rtl="0"/>
            <a:r>
              <a:rPr lang="en-US" dirty="0" smtClean="0"/>
              <a:t>2   Lt. </a:t>
            </a:r>
            <a:r>
              <a:rPr lang="en-US" i="1" dirty="0" smtClean="0"/>
              <a:t>John </a:t>
            </a:r>
            <a:r>
              <a:rPr lang="en-US" i="1" dirty="0" err="1" smtClean="0"/>
              <a:t>Arundell</a:t>
            </a:r>
            <a:r>
              <a:rPr lang="en-US" dirty="0" smtClean="0"/>
              <a:t> </a:t>
            </a:r>
            <a:r>
              <a:rPr lang="en-US" dirty="0" err="1" smtClean="0"/>
              <a:t>Holdsworth</a:t>
            </a:r>
            <a:r>
              <a:rPr lang="en-US" dirty="0" smtClean="0"/>
              <a:t>, RN         31 Jul 1944           Jun 1946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885698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Displacement: 1,050 long tons (1,070 t) standard</a:t>
            </a:r>
            <a:br>
              <a:rPr lang="en-US" dirty="0" smtClean="0"/>
            </a:br>
            <a:r>
              <a:rPr lang="en-US" dirty="0" smtClean="0"/>
              <a:t>1,435 long tons (1,458 t) full load </a:t>
            </a:r>
          </a:p>
          <a:p>
            <a:pPr algn="l" rtl="0"/>
            <a:r>
              <a:rPr lang="en-US" dirty="0" smtClean="0"/>
              <a:t>Length: 85.3 m (279 ft 10 in) o/a </a:t>
            </a:r>
          </a:p>
          <a:p>
            <a:pPr algn="l" rtl="0"/>
            <a:r>
              <a:rPr lang="en-US" dirty="0" smtClean="0"/>
              <a:t>Beam: 10.16 m (33 ft 4 in) </a:t>
            </a:r>
          </a:p>
          <a:p>
            <a:pPr algn="l" rtl="0"/>
            <a:r>
              <a:rPr lang="en-US" dirty="0" smtClean="0"/>
              <a:t>Draught: 3.51 m (11 ft 6 in) </a:t>
            </a:r>
          </a:p>
          <a:p>
            <a:pPr algn="l" rtl="0"/>
            <a:r>
              <a:rPr lang="en-US" dirty="0" smtClean="0"/>
              <a:t>Propulsion: 2 Admiralty 3-drum boilers</a:t>
            </a:r>
            <a:br>
              <a:rPr lang="en-US" dirty="0" smtClean="0"/>
            </a:br>
            <a:r>
              <a:rPr lang="en-US" dirty="0" smtClean="0"/>
              <a:t>2 shaft Parsons geared turbines, 19,000 </a:t>
            </a:r>
            <a:r>
              <a:rPr lang="en-US" dirty="0" err="1" smtClean="0"/>
              <a:t>shp</a:t>
            </a:r>
            <a:r>
              <a:rPr lang="en-US" dirty="0" smtClean="0"/>
              <a:t> (14,000 kW) </a:t>
            </a:r>
          </a:p>
          <a:p>
            <a:pPr algn="l" rtl="0"/>
            <a:r>
              <a:rPr lang="en-US" dirty="0" smtClean="0"/>
              <a:t>Speed: 27 knots (31 mph; 50 km/h)</a:t>
            </a:r>
            <a:br>
              <a:rPr lang="en-US" dirty="0" smtClean="0"/>
            </a:br>
            <a:r>
              <a:rPr lang="en-US" dirty="0" smtClean="0"/>
              <a:t>             25.5 </a:t>
            </a:r>
            <a:r>
              <a:rPr lang="en-US" dirty="0" err="1" smtClean="0"/>
              <a:t>kn</a:t>
            </a:r>
            <a:r>
              <a:rPr lang="en-US" dirty="0" smtClean="0"/>
              <a:t> (29.3 mph; 47.2 km/h) full Range: 2,350 </a:t>
            </a:r>
            <a:r>
              <a:rPr lang="en-US" dirty="0" err="1" smtClean="0"/>
              <a:t>nmi</a:t>
            </a:r>
            <a:r>
              <a:rPr lang="en-US" dirty="0" smtClean="0"/>
              <a:t> (4,350 km) at 20 </a:t>
            </a:r>
            <a:r>
              <a:rPr lang="en-US" dirty="0" err="1" smtClean="0"/>
              <a:t>kn</a:t>
            </a:r>
            <a:r>
              <a:rPr lang="en-US" dirty="0" smtClean="0"/>
              <a:t> (37 km/h) Complement: 168 </a:t>
            </a:r>
          </a:p>
          <a:p>
            <a:pPr algn="l" rtl="0"/>
            <a:r>
              <a:rPr lang="en-US" dirty="0" smtClean="0"/>
              <a:t>Armament:  • 4 × QF 4 in Mark XVI guns on twin mounts Mk. XIX</a:t>
            </a:r>
            <a:br>
              <a:rPr lang="en-US" dirty="0" smtClean="0"/>
            </a:br>
            <a:r>
              <a:rPr lang="en-US" dirty="0" smtClean="0"/>
              <a:t>                      • 4 × QF 2 </a:t>
            </a:r>
            <a:r>
              <a:rPr lang="en-US" dirty="0" err="1" smtClean="0"/>
              <a:t>pdr</a:t>
            </a:r>
            <a:r>
              <a:rPr lang="en-US" dirty="0" smtClean="0"/>
              <a:t> Mk. VIII on quad mount MK.VII</a:t>
            </a:r>
            <a:br>
              <a:rPr lang="en-US" dirty="0" smtClean="0"/>
            </a:br>
            <a:r>
              <a:rPr lang="en-US" dirty="0" smtClean="0"/>
              <a:t>                      • 2 × 20 mm </a:t>
            </a:r>
            <a:r>
              <a:rPr lang="en-US" dirty="0" err="1" smtClean="0"/>
              <a:t>Oerlikons</a:t>
            </a:r>
            <a:r>
              <a:rPr lang="en-US" dirty="0" smtClean="0"/>
              <a:t> on single mounts P Mk. III</a:t>
            </a:r>
            <a:br>
              <a:rPr lang="en-US" dirty="0" smtClean="0"/>
            </a:br>
            <a:r>
              <a:rPr lang="en-US" dirty="0" smtClean="0"/>
              <a:t>                      • 2 × 21 in (533 mm) torpedo tubes </a:t>
            </a:r>
          </a:p>
          <a:p>
            <a:pPr algn="l" rtl="0"/>
            <a:r>
              <a:rPr lang="en-US" dirty="0" smtClean="0"/>
              <a:t>                       • 110 depth charges, 4 throwers, 3 racks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764704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Talybont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088" y="2060848"/>
            <a:ext cx="3312368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Destroyer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Hms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Talybont</a:t>
            </a:r>
            <a:endParaRPr lang="he-IL" sz="2800" i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149080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'אף על פי כן'</a:t>
            </a:r>
            <a:r>
              <a:rPr lang="he-IL" dirty="0" smtClean="0"/>
              <a:t>   27.9.1947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284984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'יהודה הלוי'  </a:t>
            </a:r>
            <a:r>
              <a:rPr lang="he-IL" dirty="0" smtClean="0"/>
              <a:t>31.5.1947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836712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אנצ'ו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 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סירני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   </a:t>
            </a:r>
            <a:r>
              <a:rPr lang="he-IL" dirty="0" smtClean="0"/>
              <a:t>17.1.1946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ליירט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'ביריה'</a:t>
            </a:r>
            <a:r>
              <a:rPr lang="he-IL" dirty="0" smtClean="0"/>
              <a:t>   1.7.1946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20888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כתריאל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 יפה'   </a:t>
            </a:r>
            <a:r>
              <a:rPr lang="he-IL" dirty="0" smtClean="0"/>
              <a:t>13.8.1946    </a:t>
            </a:r>
          </a:p>
        </p:txBody>
      </p:sp>
      <p:pic>
        <p:nvPicPr>
          <p:cNvPr id="10" name="תמונה 9" descr="rn_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556792"/>
            <a:ext cx="1292374" cy="43510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2" name="תמונה 11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628800"/>
            <a:ext cx="1292374" cy="4351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תמונה 12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852936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4" name="תמונה 13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068960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5" name="תמונה 14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3140968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6" name="תמונה 15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3.7037E-6 C -0.12361 -0.03843 -0.24549 -0.07732 -0.29115 -0.094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0.00023 C -0.05695 -0.00463 -0.11285 -0.00902 -0.13368 -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4.81481E-6 C -0.07014 -0.0257 -0.13923 -0.05163 -0.1651 -0.06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33333E-6 C -0.07691 0.00416 -0.1526 0.00833 -0.1809 0.010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07407E-6 C -0.00713 0.03889 -0.01424 0.07778 -0.02657 0.09931 C -0.0389 0.12083 -0.03317 0.12176 -0.07431 0.12917 C -0.11546 0.13657 -0.23056 0.14144 -0.27327 0.14329 C -0.31598 0.14514 -0.32344 0.14282 -0.33074 0.14051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3606959415_eb2e1ca774_z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9411"/>
            <a:ext cx="8136904" cy="5225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13535267871947506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00600" cy="3438382"/>
          </a:xfrm>
          <a:prstGeom prst="rect">
            <a:avLst/>
          </a:prstGeom>
        </p:spPr>
      </p:pic>
      <p:pic>
        <p:nvPicPr>
          <p:cNvPr id="3" name="תמונה 2" descr="Sauma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36083"/>
            <a:ext cx="4459617" cy="3289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4077072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Saumarez_mined_1946_IWM_A_31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62025"/>
            <a:ext cx="7620000" cy="4933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saumare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1371600"/>
            <a:ext cx="6991350" cy="4114800"/>
          </a:xfrm>
          <a:prstGeom prst="rect">
            <a:avLst/>
          </a:prstGeom>
        </p:spPr>
      </p:pic>
      <p:pic>
        <p:nvPicPr>
          <p:cNvPr id="6" name="תמונה 5" descr="SAUMARE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440160" cy="1814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609329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Photo10ddSaumarez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8361"/>
            <a:ext cx="9144000" cy="4941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09329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/>
              <a:t>Hms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Saumarez</a:t>
            </a:r>
            <a:r>
              <a:rPr lang="he-IL" sz="2000" b="1" dirty="0" smtClean="0"/>
              <a:t> </a:t>
            </a:r>
            <a:endParaRPr lang="he-I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876</Words>
  <Application>Microsoft Office PowerPoint</Application>
  <PresentationFormat>‫הצגה על המסך (4:3)</PresentationFormat>
  <Paragraphs>208</Paragraphs>
  <Slides>41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Arial</vt:lpstr>
      <vt:lpstr>Calibri</vt:lpstr>
      <vt:lpstr>Guttman Mantova-Decor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dbs</dc:creator>
  <cp:lastModifiedBy>דני</cp:lastModifiedBy>
  <cp:revision>2495</cp:revision>
  <dcterms:created xsi:type="dcterms:W3CDTF">2012-11-16T14:12:39Z</dcterms:created>
  <dcterms:modified xsi:type="dcterms:W3CDTF">2021-08-05T07:46:11Z</dcterms:modified>
  <cp:contentStatus/>
</cp:coreProperties>
</file>